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68" r:id="rId5"/>
    <p:sldId id="262" r:id="rId6"/>
    <p:sldId id="266" r:id="rId7"/>
    <p:sldId id="265" r:id="rId8"/>
    <p:sldId id="264" r:id="rId9"/>
    <p:sldId id="263" r:id="rId10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4648EC9-0C43-4AC0-B5C1-2A429BF1984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(290)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CF295B-5D4C-433B-8DBD-1F39F1F1FC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12/29/2021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8C1F5B-73A2-47E6-B6E1-704060B8721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CD6AB0-B50C-4E76-9716-488791EA69B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2753020E-CA27-4263-909C-B653D29A01D8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309806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Life Of Christ (290)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12/29/2021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A15F30D-B1C0-4904-9805-22A5D4726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943036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3E13-D3C7-4729-B04B-5B6BD704367F}" type="datetimeFigureOut">
              <a:rPr lang="en-US" smtClean="0"/>
              <a:t>12/29/2021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1CB7A-3766-4E7E-917D-67CFB303A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75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3E13-D3C7-4729-B04B-5B6BD704367F}" type="datetimeFigureOut">
              <a:rPr lang="en-US" smtClean="0"/>
              <a:t>12/29/2021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1CB7A-3766-4E7E-917D-67CFB303A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57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3E13-D3C7-4729-B04B-5B6BD704367F}" type="datetimeFigureOut">
              <a:rPr lang="en-US" smtClean="0"/>
              <a:t>12/29/2021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1CB7A-3766-4E7E-917D-67CFB303A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447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3E13-D3C7-4729-B04B-5B6BD704367F}" type="datetimeFigureOut">
              <a:rPr lang="en-US" smtClean="0"/>
              <a:t>12/29/2021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1CB7A-3766-4E7E-917D-67CFB303A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16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3E13-D3C7-4729-B04B-5B6BD704367F}" type="datetimeFigureOut">
              <a:rPr lang="en-US" smtClean="0"/>
              <a:t>12/29/2021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1CB7A-3766-4E7E-917D-67CFB303A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744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3E13-D3C7-4729-B04B-5B6BD704367F}" type="datetimeFigureOut">
              <a:rPr lang="en-US" smtClean="0"/>
              <a:t>12/29/2021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1CB7A-3766-4E7E-917D-67CFB303A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732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3E13-D3C7-4729-B04B-5B6BD704367F}" type="datetimeFigureOut">
              <a:rPr lang="en-US" smtClean="0"/>
              <a:t>12/29/2021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1CB7A-3766-4E7E-917D-67CFB303A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5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3E13-D3C7-4729-B04B-5B6BD704367F}" type="datetimeFigureOut">
              <a:rPr lang="en-US" smtClean="0"/>
              <a:t>12/29/2021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1CB7A-3766-4E7E-917D-67CFB303A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527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3E13-D3C7-4729-B04B-5B6BD704367F}" type="datetimeFigureOut">
              <a:rPr lang="en-US" smtClean="0"/>
              <a:t>12/29/2021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1CB7A-3766-4E7E-917D-67CFB303A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214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3E13-D3C7-4729-B04B-5B6BD704367F}" type="datetimeFigureOut">
              <a:rPr lang="en-US" smtClean="0"/>
              <a:t>12/29/2021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1CB7A-3766-4E7E-917D-67CFB303A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733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F3E13-D3C7-4729-B04B-5B6BD704367F}" type="datetimeFigureOut">
              <a:rPr lang="en-US" smtClean="0"/>
              <a:t>12/29/2021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1CB7A-3766-4E7E-917D-67CFB303A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284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F3E13-D3C7-4729-B04B-5B6BD704367F}" type="datetimeFigureOut">
              <a:rPr lang="en-US" smtClean="0"/>
              <a:t>12/29/2021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1CB7A-3766-4E7E-917D-67CFB303A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13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8A9D4-2DE2-4B70-9938-436DB18157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586633"/>
            <a:ext cx="7772400" cy="923330"/>
          </a:xfrm>
        </p:spPr>
        <p:txBody>
          <a:bodyPr>
            <a:spAutoFit/>
          </a:bodyPr>
          <a:lstStyle/>
          <a:p>
            <a:r>
              <a:rPr lang="en-US" b="1" dirty="0"/>
              <a:t>Questions on Lesson 16</a:t>
            </a:r>
          </a:p>
        </p:txBody>
      </p:sp>
    </p:spTree>
    <p:extLst>
      <p:ext uri="{BB962C8B-B14F-4D97-AF65-F5344CB8AC3E}">
        <p14:creationId xmlns:p14="http://schemas.microsoft.com/office/powerpoint/2010/main" val="2152110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ED5B0-82A4-460D-BD28-547D1A209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b="1" dirty="0"/>
              <a:t>Lesson Sixteen:</a:t>
            </a:r>
            <a:br>
              <a:rPr lang="en-US" b="1" dirty="0"/>
            </a:br>
            <a:r>
              <a:rPr lang="en-US" b="1" dirty="0"/>
              <a:t>A Second Group of Parables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3226C-A42E-4677-8DA7-F1417FF12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714" y="1665366"/>
            <a:ext cx="8366760" cy="3108543"/>
          </a:xfrm>
        </p:spPr>
        <p:txBody>
          <a:bodyPr>
            <a:sp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/>
              <a:t>The Strait Gate; Warned Against Herod (Luke 13:22-35)</a:t>
            </a:r>
          </a:p>
          <a:p>
            <a:pPr marL="631825" indent="-631825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1.	What question prompted Jesus’ teaching on the narrow or strait gate? What is the main lesson of this teaching?</a:t>
            </a:r>
          </a:p>
          <a:p>
            <a:pPr marL="631825" indent="-631825">
              <a:lnSpc>
                <a:spcPct val="100000"/>
              </a:lnSpc>
              <a:spcBef>
                <a:spcPts val="0"/>
              </a:spcBef>
              <a:buNone/>
            </a:pPr>
            <a:endParaRPr lang="en-US" dirty="0"/>
          </a:p>
          <a:p>
            <a:pPr marL="631825" indent="-631825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2.	What warning was given to Jesus? What was His response?</a:t>
            </a:r>
          </a:p>
        </p:txBody>
      </p:sp>
    </p:spTree>
    <p:extLst>
      <p:ext uri="{BB962C8B-B14F-4D97-AF65-F5344CB8AC3E}">
        <p14:creationId xmlns:p14="http://schemas.microsoft.com/office/powerpoint/2010/main" val="1782516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ED5B0-82A4-460D-BD28-547D1A209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b="1" dirty="0"/>
              <a:t>Lesson Sixteen:</a:t>
            </a:r>
            <a:br>
              <a:rPr lang="en-US" b="1" dirty="0"/>
            </a:br>
            <a:r>
              <a:rPr lang="en-US" b="1" dirty="0"/>
              <a:t>A Second Group of Parables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3226C-A42E-4677-8DA7-F1417FF12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813435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FFDD23-02D9-4126-B123-92ABEE694DC6}"/>
              </a:ext>
            </a:extLst>
          </p:cNvPr>
          <p:cNvSpPr txBox="1"/>
          <p:nvPr/>
        </p:nvSpPr>
        <p:spPr>
          <a:xfrm>
            <a:off x="400540" y="1649412"/>
            <a:ext cx="836676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Dining with a Pharisee; Sabbath Healing; and Three Lessons Suggested by the Event (Luke 14:1-24)</a:t>
            </a:r>
          </a:p>
          <a:p>
            <a:pPr marL="687388" indent="-687388"/>
            <a:r>
              <a:rPr lang="en-US" sz="2800" dirty="0"/>
              <a:t>3.	What response did Jesus get from the lawyers and Pharisees when He asked them if it was lawful to heal on the Sabbath? What did Jesus do as a result of their response?</a:t>
            </a:r>
          </a:p>
          <a:p>
            <a:pPr marL="687388" indent="-687388"/>
            <a:endParaRPr lang="en-US" sz="2800" dirty="0"/>
          </a:p>
          <a:p>
            <a:pPr marL="687388" indent="-687388"/>
            <a:r>
              <a:rPr lang="en-US" sz="2800" dirty="0"/>
              <a:t>4.	In the parable taught to those He observed choosing the “chief” rooms (NKJV: “best places”), what did Jesus suggest they do when invited to a wedding?</a:t>
            </a:r>
          </a:p>
        </p:txBody>
      </p:sp>
    </p:spTree>
    <p:extLst>
      <p:ext uri="{BB962C8B-B14F-4D97-AF65-F5344CB8AC3E}">
        <p14:creationId xmlns:p14="http://schemas.microsoft.com/office/powerpoint/2010/main" val="2550152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ED5B0-82A4-460D-BD28-547D1A209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r>
              <a:rPr lang="en-US" b="1" dirty="0"/>
              <a:t>Lesson Sixteen:</a:t>
            </a:r>
            <a:br>
              <a:rPr lang="en-US" b="1" dirty="0"/>
            </a:br>
            <a:r>
              <a:rPr lang="en-US" b="1" dirty="0"/>
              <a:t>A Second Group of Parables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3226C-A42E-4677-8DA7-F1417FF12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813435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FFDD23-02D9-4126-B123-92ABEE694DC6}"/>
              </a:ext>
            </a:extLst>
          </p:cNvPr>
          <p:cNvSpPr txBox="1"/>
          <p:nvPr/>
        </p:nvSpPr>
        <p:spPr>
          <a:xfrm>
            <a:off x="409967" y="1649412"/>
            <a:ext cx="836676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Dining with a Pharisee; Sabbath Healing; and Three Lessons Suggested by the Event (Luke 14:1-24)</a:t>
            </a:r>
          </a:p>
          <a:p>
            <a:pPr marL="687388" marR="0" lvl="0" indent="-687388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5.	What suggestion did Jesus make to His host in reference to inviting others to dinner?</a:t>
            </a:r>
          </a:p>
          <a:p>
            <a:pPr marL="687388" marR="0" lvl="0" indent="-687388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687388" marR="0" lvl="0" indent="-687388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6.	In the parable of the great supper, what excuses were offered for not being able to accept the invitation? What is the main lesson of the parable?</a:t>
            </a:r>
          </a:p>
        </p:txBody>
      </p:sp>
    </p:spTree>
    <p:extLst>
      <p:ext uri="{BB962C8B-B14F-4D97-AF65-F5344CB8AC3E}">
        <p14:creationId xmlns:p14="http://schemas.microsoft.com/office/powerpoint/2010/main" val="2947259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ED5B0-82A4-460D-BD28-547D1A209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Lesson Sixteen:</a:t>
            </a:r>
            <a:br>
              <a:rPr lang="en-US" b="1" dirty="0"/>
            </a:br>
            <a:r>
              <a:rPr lang="en-US" b="1" dirty="0"/>
              <a:t>A Second Group of Parables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3226C-A42E-4677-8DA7-F1417FF12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13435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158C82-8048-46D0-93ED-ECF9F5405DBE}"/>
              </a:ext>
            </a:extLst>
          </p:cNvPr>
          <p:cNvSpPr txBox="1"/>
          <p:nvPr/>
        </p:nvSpPr>
        <p:spPr>
          <a:xfrm>
            <a:off x="406968" y="1667147"/>
            <a:ext cx="836676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Cost of Discipleship Must Be Counted (Luke 14:25-35</a:t>
            </a:r>
            <a:r>
              <a:rPr lang="en-US" sz="2800" dirty="0"/>
              <a:t>)</a:t>
            </a:r>
          </a:p>
          <a:p>
            <a:pPr marL="687388" indent="-687388"/>
            <a:r>
              <a:rPr lang="en-US" sz="2800" dirty="0"/>
              <a:t>7.	Whom did Jesus say one must “hate” (love less) if he is to be His disciple?</a:t>
            </a:r>
          </a:p>
          <a:p>
            <a:pPr marL="687388" indent="-687388"/>
            <a:endParaRPr lang="en-US" sz="2800" dirty="0"/>
          </a:p>
          <a:p>
            <a:pPr marL="687388" indent="-687388"/>
            <a:r>
              <a:rPr lang="en-US" sz="2800" dirty="0"/>
              <a:t>8.	What two examples did Jesus use to teach that one needs to “count the cost” before becoming His disciple?</a:t>
            </a:r>
          </a:p>
        </p:txBody>
      </p:sp>
    </p:spTree>
    <p:extLst>
      <p:ext uri="{BB962C8B-B14F-4D97-AF65-F5344CB8AC3E}">
        <p14:creationId xmlns:p14="http://schemas.microsoft.com/office/powerpoint/2010/main" val="128864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ED5B0-82A4-460D-BD28-547D1A209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Lesson Sixteen:</a:t>
            </a:r>
            <a:br>
              <a:rPr lang="en-US" b="1" dirty="0"/>
            </a:br>
            <a:r>
              <a:rPr lang="en-US" b="1" dirty="0"/>
              <a:t>A Second Group of Parables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3226C-A42E-4677-8DA7-F1417FF12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13435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3AC94A-7060-4CF6-A659-0302A7516C7E}"/>
              </a:ext>
            </a:extLst>
          </p:cNvPr>
          <p:cNvSpPr txBox="1"/>
          <p:nvPr/>
        </p:nvSpPr>
        <p:spPr>
          <a:xfrm>
            <a:off x="401127" y="1705608"/>
            <a:ext cx="836676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The Parables of the Lost Sheep; Lost Coin; and Lost Son (Luke 15:1-32)</a:t>
            </a:r>
          </a:p>
          <a:p>
            <a:pPr marL="687388" indent="-687388"/>
            <a:r>
              <a:rPr lang="en-US" sz="2800" dirty="0"/>
              <a:t>9.	What group of people criticized Jesus for allowing publicans and sinners to come near Him to hear His teaching?</a:t>
            </a:r>
          </a:p>
          <a:p>
            <a:pPr marL="687388" indent="-687388"/>
            <a:endParaRPr lang="en-US" sz="2800" dirty="0"/>
          </a:p>
          <a:p>
            <a:pPr marL="687388" indent="-687388"/>
            <a:r>
              <a:rPr lang="en-US" sz="2800" dirty="0"/>
              <a:t>10.	In responding to the above criticism, what parable did Jesus teach? What is its main lesson?</a:t>
            </a:r>
          </a:p>
          <a:p>
            <a:pPr marL="687388" indent="-687388"/>
            <a:endParaRPr lang="en-US" sz="2800" dirty="0"/>
          </a:p>
          <a:p>
            <a:pPr marL="687388" indent="-687388"/>
            <a:r>
              <a:rPr lang="en-US" sz="2800" dirty="0"/>
              <a:t>11.	What did Jesus say causes “joy in heaven”?</a:t>
            </a:r>
          </a:p>
        </p:txBody>
      </p:sp>
    </p:spTree>
    <p:extLst>
      <p:ext uri="{BB962C8B-B14F-4D97-AF65-F5344CB8AC3E}">
        <p14:creationId xmlns:p14="http://schemas.microsoft.com/office/powerpoint/2010/main" val="3994949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ED5B0-82A4-460D-BD28-547D1A209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Lesson Sixteen:</a:t>
            </a:r>
            <a:br>
              <a:rPr lang="en-US" b="1" dirty="0"/>
            </a:br>
            <a:r>
              <a:rPr lang="en-US" b="1" dirty="0"/>
              <a:t>A Second Group of Parables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3226C-A42E-4677-8DA7-F1417FF12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13435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64DF37-C287-4F06-B11D-62CAFCA4CED4}"/>
              </a:ext>
            </a:extLst>
          </p:cNvPr>
          <p:cNvSpPr txBox="1"/>
          <p:nvPr/>
        </p:nvSpPr>
        <p:spPr>
          <a:xfrm>
            <a:off x="392973" y="1709945"/>
            <a:ext cx="836676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The Parables of the Lost Sheep; Lost Coin; and Lost Son (Luke 15:1-32)</a:t>
            </a:r>
          </a:p>
          <a:p>
            <a:pPr marL="687388" indent="-687388"/>
            <a:r>
              <a:rPr lang="en-US" sz="2800" dirty="0"/>
              <a:t>12.	What is the main lesson of the lost coin?</a:t>
            </a:r>
          </a:p>
          <a:p>
            <a:pPr marL="687388" indent="-687388"/>
            <a:endParaRPr lang="en-US" sz="2800" dirty="0"/>
          </a:p>
          <a:p>
            <a:pPr marL="687388" indent="-687388"/>
            <a:r>
              <a:rPr lang="en-US" sz="2800" dirty="0"/>
              <a:t>13.	Briefly summarize the parable of the lost son. What is its main lesson?</a:t>
            </a:r>
          </a:p>
          <a:p>
            <a:pPr marL="687388" indent="-687388"/>
            <a:endParaRPr lang="en-US" sz="2800" dirty="0"/>
          </a:p>
          <a:p>
            <a:pPr marL="687388" indent="-687388"/>
            <a:r>
              <a:rPr lang="en-US" sz="2800" dirty="0"/>
              <a:t>14.	Compare and contrast the teachings of the three parables in Luke 15.</a:t>
            </a:r>
          </a:p>
        </p:txBody>
      </p:sp>
    </p:spTree>
    <p:extLst>
      <p:ext uri="{BB962C8B-B14F-4D97-AF65-F5344CB8AC3E}">
        <p14:creationId xmlns:p14="http://schemas.microsoft.com/office/powerpoint/2010/main" val="886636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ED5B0-82A4-460D-BD28-547D1A209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Lesson Sixteen:</a:t>
            </a:r>
            <a:br>
              <a:rPr lang="en-US" b="1" dirty="0"/>
            </a:br>
            <a:r>
              <a:rPr lang="en-US" b="1" dirty="0"/>
              <a:t>A Second Group of Parables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3226C-A42E-4677-8DA7-F1417FF12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13435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8AB52B-3555-4612-9B39-B166FBAEC152}"/>
              </a:ext>
            </a:extLst>
          </p:cNvPr>
          <p:cNvSpPr txBox="1"/>
          <p:nvPr/>
        </p:nvSpPr>
        <p:spPr>
          <a:xfrm>
            <a:off x="400835" y="1708508"/>
            <a:ext cx="836676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The Parable of the Unrighteous Steward (Luke 16:1-18)</a:t>
            </a:r>
          </a:p>
          <a:p>
            <a:pPr marL="687388" indent="-687388"/>
            <a:r>
              <a:rPr lang="en-US" sz="2800" dirty="0"/>
              <a:t>15.	In the parable of the unjust steward, how did the steward prepare for his future after being told he would no longer be a steward? What is the main lesson of this parable?</a:t>
            </a:r>
          </a:p>
          <a:p>
            <a:pPr marL="687388" indent="-687388"/>
            <a:endParaRPr lang="en-US" sz="2800" dirty="0"/>
          </a:p>
          <a:p>
            <a:pPr marL="687388" indent="-687388"/>
            <a:r>
              <a:rPr lang="en-US" sz="2800" dirty="0"/>
              <a:t>16.	Can one serve both God and “mammon”? Explain.</a:t>
            </a:r>
          </a:p>
          <a:p>
            <a:pPr marL="687388" indent="-687388"/>
            <a:endParaRPr lang="en-US" sz="2800" dirty="0"/>
          </a:p>
          <a:p>
            <a:pPr marL="687388" indent="-687388"/>
            <a:r>
              <a:rPr lang="en-US" sz="2800" dirty="0"/>
              <a:t>17.	Why and how did the Pharisees try to justify themselves? What does Jesus teach in response to their derision of Him?</a:t>
            </a:r>
          </a:p>
        </p:txBody>
      </p:sp>
    </p:spTree>
    <p:extLst>
      <p:ext uri="{BB962C8B-B14F-4D97-AF65-F5344CB8AC3E}">
        <p14:creationId xmlns:p14="http://schemas.microsoft.com/office/powerpoint/2010/main" val="2939827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ED5B0-82A4-460D-BD28-547D1A209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Lesson Sixteen:</a:t>
            </a:r>
            <a:br>
              <a:rPr lang="en-US" b="1" dirty="0"/>
            </a:br>
            <a:r>
              <a:rPr lang="en-US" b="1" dirty="0"/>
              <a:t>A Second Group of Parables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3226C-A42E-4677-8DA7-F1417FF12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813435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D0C9C3D-43D8-4174-903C-D45F8EBFED88}"/>
              </a:ext>
            </a:extLst>
          </p:cNvPr>
          <p:cNvSpPr txBox="1"/>
          <p:nvPr/>
        </p:nvSpPr>
        <p:spPr>
          <a:xfrm>
            <a:off x="403578" y="1746216"/>
            <a:ext cx="8366760" cy="4745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800" b="1" dirty="0"/>
              <a:t>The Rich Man and Lazarus (Luke 16:19-31)</a:t>
            </a:r>
          </a:p>
          <a:p>
            <a:pPr marL="687388" indent="-687388">
              <a:lnSpc>
                <a:spcPct val="90000"/>
              </a:lnSpc>
            </a:pPr>
            <a:r>
              <a:rPr lang="en-US" sz="2800" dirty="0"/>
              <a:t>18.	Compare the respective conditions of Lazarus and the rich man while they lived. What were their statuses after they died?</a:t>
            </a:r>
          </a:p>
          <a:p>
            <a:pPr marL="687388" indent="-687388">
              <a:lnSpc>
                <a:spcPct val="90000"/>
              </a:lnSpc>
            </a:pPr>
            <a:endParaRPr lang="en-US" sz="2800" dirty="0"/>
          </a:p>
          <a:p>
            <a:pPr marL="687388" indent="-687388">
              <a:lnSpc>
                <a:spcPct val="90000"/>
              </a:lnSpc>
            </a:pPr>
            <a:r>
              <a:rPr lang="en-US" sz="2800" dirty="0"/>
              <a:t>19.	What request did the rich man make of Abraham? Of what did Abraham remind him? What other reason did Abraham give for not granting his request?</a:t>
            </a:r>
          </a:p>
          <a:p>
            <a:pPr marL="687388" indent="-687388">
              <a:lnSpc>
                <a:spcPct val="90000"/>
              </a:lnSpc>
            </a:pPr>
            <a:endParaRPr lang="en-US" sz="2800" dirty="0"/>
          </a:p>
          <a:p>
            <a:pPr marL="687388" indent="-687388">
              <a:lnSpc>
                <a:spcPct val="90000"/>
              </a:lnSpc>
            </a:pPr>
            <a:r>
              <a:rPr lang="en-US" sz="2800" dirty="0"/>
              <a:t>20.	After his first request was refused, what did the rich man then request? How did Abraham reply?</a:t>
            </a:r>
          </a:p>
        </p:txBody>
      </p:sp>
    </p:spTree>
    <p:extLst>
      <p:ext uri="{BB962C8B-B14F-4D97-AF65-F5344CB8AC3E}">
        <p14:creationId xmlns:p14="http://schemas.microsoft.com/office/powerpoint/2010/main" val="23854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</TotalTime>
  <Words>674</Words>
  <Application>Microsoft Office PowerPoint</Application>
  <PresentationFormat>On-screen Show (4:3)</PresentationFormat>
  <Paragraphs>56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Questions on Lesson 16</vt:lpstr>
      <vt:lpstr>Lesson Sixteen: A Second Group of Parables</vt:lpstr>
      <vt:lpstr>Lesson Sixteen: A Second Group of Parables</vt:lpstr>
      <vt:lpstr>Lesson Sixteen: A Second Group of Parables</vt:lpstr>
      <vt:lpstr>Lesson Sixteen: A Second Group of Parables</vt:lpstr>
      <vt:lpstr>Lesson Sixteen: A Second Group of Parables</vt:lpstr>
      <vt:lpstr>Lesson Sixteen: A Second Group of Parables</vt:lpstr>
      <vt:lpstr>Lesson Sixteen: A Second Group of Parables</vt:lpstr>
      <vt:lpstr>Lesson Sixteen: A Second Group of Parables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Life Of Christ (12-29-21)</dc:title>
  <dc:creator>Micky Galloway</dc:creator>
  <cp:lastModifiedBy>Richard Lidh</cp:lastModifiedBy>
  <cp:revision>8</cp:revision>
  <cp:lastPrinted>2021-12-30T05:49:00Z</cp:lastPrinted>
  <dcterms:created xsi:type="dcterms:W3CDTF">2021-12-15T18:39:14Z</dcterms:created>
  <dcterms:modified xsi:type="dcterms:W3CDTF">2021-12-30T05:49:09Z</dcterms:modified>
</cp:coreProperties>
</file>